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57" r:id="rId4"/>
    <p:sldId id="269" r:id="rId5"/>
    <p:sldId id="272" r:id="rId6"/>
    <p:sldId id="273" r:id="rId7"/>
    <p:sldId id="263" r:id="rId8"/>
    <p:sldId id="270" r:id="rId9"/>
    <p:sldId id="274" r:id="rId10"/>
    <p:sldId id="26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076"/>
    <a:srgbClr val="027CD0"/>
    <a:srgbClr val="754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6763" autoAdjust="0"/>
  </p:normalViewPr>
  <p:slideViewPr>
    <p:cSldViewPr snapToGrid="0" showGuides="1"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76D23-AD61-2044-93B4-04847E05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25D976-8687-B644-AF5E-A2E58AF86516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D16BA-A82B-2042-BBEE-F3B11F4664BD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0358C-1FE4-3049-A52F-E56290ED91DB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-832051" y="1864982"/>
            <a:ext cx="5072666" cy="3133493"/>
          </a:xfrm>
          <a:custGeom>
            <a:avLst/>
            <a:gdLst>
              <a:gd name="connsiteX0" fmla="*/ 783373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3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576151" y="1864981"/>
            <a:ext cx="5072666" cy="3133493"/>
          </a:xfrm>
          <a:custGeom>
            <a:avLst/>
            <a:gdLst>
              <a:gd name="connsiteX0" fmla="*/ 783374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4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7951389" y="1864979"/>
            <a:ext cx="5072665" cy="3133492"/>
          </a:xfrm>
          <a:custGeom>
            <a:avLst/>
            <a:gdLst>
              <a:gd name="connsiteX0" fmla="*/ 783372 w 5072665"/>
              <a:gd name="connsiteY0" fmla="*/ 0 h 3133492"/>
              <a:gd name="connsiteX1" fmla="*/ 5072665 w 5072665"/>
              <a:gd name="connsiteY1" fmla="*/ 0 h 3133492"/>
              <a:gd name="connsiteX2" fmla="*/ 4289292 w 5072665"/>
              <a:gd name="connsiteY2" fmla="*/ 3133492 h 3133492"/>
              <a:gd name="connsiteX3" fmla="*/ 0 w 5072665"/>
              <a:gd name="connsiteY3" fmla="*/ 3133492 h 313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5" h="3133492">
                <a:moveTo>
                  <a:pt x="783372" y="0"/>
                </a:moveTo>
                <a:lnTo>
                  <a:pt x="5072665" y="0"/>
                </a:lnTo>
                <a:lnTo>
                  <a:pt x="4289292" y="3133492"/>
                </a:lnTo>
                <a:lnTo>
                  <a:pt x="0" y="3133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НИУ МГСУ 2022</a:t>
            </a:r>
            <a:endParaRPr lang="en-US" sz="1200" spc="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981200" y="11723"/>
            <a:ext cx="8946444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2789-1CA6-884F-9BDB-927739A1BAB2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46239"/>
            <a:ext cx="3260346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4464649" y="1846239"/>
            <a:ext cx="3262702" cy="2645664"/>
          </a:xfrm>
          <a:custGeom>
            <a:avLst/>
            <a:gdLst>
              <a:gd name="connsiteX0" fmla="*/ 0 w 3262702"/>
              <a:gd name="connsiteY0" fmla="*/ 0 h 2645664"/>
              <a:gd name="connsiteX1" fmla="*/ 3262702 w 3262702"/>
              <a:gd name="connsiteY1" fmla="*/ 0 h 2645664"/>
              <a:gd name="connsiteX2" fmla="*/ 3262702 w 3262702"/>
              <a:gd name="connsiteY2" fmla="*/ 2645664 h 2645664"/>
              <a:gd name="connsiteX3" fmla="*/ 0 w 3262702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2" h="2645664">
                <a:moveTo>
                  <a:pt x="0" y="0"/>
                </a:moveTo>
                <a:lnTo>
                  <a:pt x="3262702" y="0"/>
                </a:lnTo>
                <a:lnTo>
                  <a:pt x="3262702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8091100" y="1846239"/>
            <a:ext cx="3262703" cy="2645664"/>
          </a:xfrm>
          <a:custGeom>
            <a:avLst/>
            <a:gdLst>
              <a:gd name="connsiteX0" fmla="*/ 0 w 3262703"/>
              <a:gd name="connsiteY0" fmla="*/ 0 h 2645664"/>
              <a:gd name="connsiteX1" fmla="*/ 3262703 w 3262703"/>
              <a:gd name="connsiteY1" fmla="*/ 0 h 2645664"/>
              <a:gd name="connsiteX2" fmla="*/ 3262703 w 3262703"/>
              <a:gd name="connsiteY2" fmla="*/ 2645664 h 2645664"/>
              <a:gd name="connsiteX3" fmla="*/ 0 w 3262703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3" h="2645664">
                <a:moveTo>
                  <a:pt x="0" y="0"/>
                </a:moveTo>
                <a:lnTo>
                  <a:pt x="3262703" y="0"/>
                </a:lnTo>
                <a:lnTo>
                  <a:pt x="3262703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1C0C8-1685-0240-9AEE-D27A1F470FDC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BE8AD-3BBE-E841-BEBA-556AA3B871B1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75539F3-ECB9-4164-973D-A38A1E2F623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2420DC4-213C-4657-A297-EBDBCB8C7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C35CB-A987-C14C-B860-0444C749E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08C2E5-BCFD-1540-BF3E-33B630DA88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8122" y="6385392"/>
            <a:ext cx="183575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2024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195" y="2733277"/>
            <a:ext cx="9180683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СТУДЕНЧЕСКИЙ СТАРТАП-ПРОЕКТ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354" y="3599557"/>
            <a:ext cx="9578248" cy="10984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ПРЕДОСТАВЛЕНИЕ УСЛУГ ПО ИЗГОТОВЛЕНИЮ ТЕХНОЛОГИЧЕСКИХ КОНСТРУКЦИЙ И ИЗДЕЛИЙ </a:t>
            </a:r>
          </a:p>
          <a:p>
            <a:r>
              <a:rPr lang="ru-RU" dirty="0">
                <a:solidFill>
                  <a:schemeClr val="bg1"/>
                </a:solidFill>
              </a:rPr>
              <a:t>НА ОСНОВЕ СУХИХ СТРОИТЕЛЬНЫХ СМЕСЕЙ И ИХ КОМПОНЕНТОВ, МОДИФИЦИРОВАННЫХ </a:t>
            </a:r>
          </a:p>
          <a:p>
            <a:r>
              <a:rPr lang="ru-RU" dirty="0">
                <a:solidFill>
                  <a:schemeClr val="bg1"/>
                </a:solidFill>
              </a:rPr>
              <a:t>РАЗРЯДОМ НИЗКО ТЕМПЕРАТУРНОЙ ПЛАЗМЫ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5D7A-5CD1-B445-8CB5-F8BAC9B618D7}"/>
              </a:ext>
            </a:extLst>
          </p:cNvPr>
          <p:cNvSpPr txBox="1"/>
          <p:nvPr/>
        </p:nvSpPr>
        <p:spPr>
          <a:xfrm>
            <a:off x="745195" y="4808963"/>
            <a:ext cx="342730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Рассказова П. А. студентка 4 курса ИПГСс-4-6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2024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2697" y="2891671"/>
            <a:ext cx="5626605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838200" y="331638"/>
            <a:ext cx="606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стартап-проекта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AA355988-A8ED-CB4A-8720-9230CC8CFBBD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D0C558-6BA8-B2B2-9755-473CDCFEBFEA}"/>
              </a:ext>
            </a:extLst>
          </p:cNvPr>
          <p:cNvSpPr txBox="1"/>
          <p:nvPr/>
        </p:nvSpPr>
        <p:spPr>
          <a:xfrm>
            <a:off x="927372" y="2158990"/>
            <a:ext cx="10827306" cy="34466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Введение в хозяйственный оборот инновационной технологии относящейся к области </a:t>
            </a:r>
          </a:p>
          <a:p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строительных материалов -  модификации сухих строительных смесей и их компонентов </a:t>
            </a:r>
          </a:p>
          <a:p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разряде </a:t>
            </a:r>
            <a:r>
              <a:rPr lang="ru-RU" sz="1600" b="1" dirty="0" err="1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низкотемпертарной</a:t>
            </a:r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плазмы.</a:t>
            </a:r>
            <a:endParaRPr lang="en-US" sz="1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506896" y="394331"/>
            <a:ext cx="1426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РИД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EE951628-DC2E-759C-1953-686097D1C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865930"/>
              </p:ext>
            </p:extLst>
          </p:nvPr>
        </p:nvGraphicFramePr>
        <p:xfrm>
          <a:off x="278296" y="1503362"/>
          <a:ext cx="2721734" cy="385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037" imgH="8019809" progId="Acrobat.Document.DC">
                  <p:embed/>
                </p:oleObj>
              </mc:Choice>
              <mc:Fallback>
                <p:oleObj name="Acrobat Document" r:id="rId3" imgW="5667037" imgH="801980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96" y="1503362"/>
                        <a:ext cx="2721734" cy="3851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7B2B5BE-F522-F8F5-47A0-4BE5A5304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099426"/>
              </p:ext>
            </p:extLst>
          </p:nvPr>
        </p:nvGraphicFramePr>
        <p:xfrm>
          <a:off x="3183766" y="1503362"/>
          <a:ext cx="2721734" cy="385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5" imgW="5667037" imgH="8019809" progId="Acrobat.Document.DC">
                  <p:embed/>
                </p:oleObj>
              </mc:Choice>
              <mc:Fallback>
                <p:oleObj name="Acrobat Document" r:id="rId5" imgW="5667037" imgH="801980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3766" y="1503362"/>
                        <a:ext cx="2721734" cy="3851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8C347EB-3A55-D2D8-5C2B-729772D6E1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92603"/>
              </p:ext>
            </p:extLst>
          </p:nvPr>
        </p:nvGraphicFramePr>
        <p:xfrm>
          <a:off x="6286502" y="1503362"/>
          <a:ext cx="2721734" cy="385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7" imgW="5667037" imgH="8019809" progId="Acrobat.Document.DC">
                  <p:embed/>
                </p:oleObj>
              </mc:Choice>
              <mc:Fallback>
                <p:oleObj name="Acrobat Document" r:id="rId7" imgW="5667037" imgH="801980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6502" y="1503362"/>
                        <a:ext cx="2721734" cy="3851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686101C-0E6F-4104-C076-2EF00E6BE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307442"/>
              </p:ext>
            </p:extLst>
          </p:nvPr>
        </p:nvGraphicFramePr>
        <p:xfrm>
          <a:off x="9191970" y="1503362"/>
          <a:ext cx="2721734" cy="385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9" imgW="5667037" imgH="8019809" progId="Acrobat.Document.DC">
                  <p:embed/>
                </p:oleObj>
              </mc:Choice>
              <mc:Fallback>
                <p:oleObj name="Acrobat Document" r:id="rId9" imgW="5667037" imgH="801980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91970" y="1503362"/>
                        <a:ext cx="2721734" cy="3851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4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838200" y="331638"/>
            <a:ext cx="834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Установка: принцип действия 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AA355988-A8ED-CB4A-8720-9230CC8CFBBD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CA8B0-B759-3E48-ACBB-1E4EF97FD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" b="25371"/>
          <a:stretch/>
        </p:blipFill>
        <p:spPr>
          <a:xfrm>
            <a:off x="6566758" y="1375480"/>
            <a:ext cx="4849683" cy="46266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691C4D-5BB8-D3AA-04C8-3C822BDB1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51642" r="58261" b="38904"/>
          <a:stretch/>
        </p:blipFill>
        <p:spPr>
          <a:xfrm>
            <a:off x="533399" y="1772992"/>
            <a:ext cx="5822401" cy="28066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0EBC8D-0BC7-6257-CD8B-310232AADE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85631" r="60297" b="5111"/>
          <a:stretch/>
        </p:blipFill>
        <p:spPr>
          <a:xfrm>
            <a:off x="1879600" y="4668589"/>
            <a:ext cx="3745643" cy="204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838200" y="331638"/>
            <a:ext cx="661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 результат: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AA355988-A8ED-CB4A-8720-9230CC8CFBBD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18914F-4654-7A94-D3AF-443080207B9E}"/>
              </a:ext>
            </a:extLst>
          </p:cNvPr>
          <p:cNvSpPr txBox="1"/>
          <p:nvPr/>
        </p:nvSpPr>
        <p:spPr>
          <a:xfrm>
            <a:off x="927372" y="2158990"/>
            <a:ext cx="10827306" cy="34466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Обработка воды </a:t>
            </a:r>
            <a:r>
              <a:rPr lang="ru-RU" sz="1600" b="1" dirty="0" err="1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затворения</a:t>
            </a:r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endParaRPr lang="ru-RU" sz="1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уменьшение жесткости воды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уменьшение </a:t>
            </a:r>
            <a:r>
              <a:rPr lang="ru-RU" sz="1600" b="1" dirty="0" err="1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водопотребности</a:t>
            </a:r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вяжущих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ускорение сроков схватывания и набора прочности гипса и портландцемента  </a:t>
            </a:r>
            <a:endParaRPr lang="en-US" sz="1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59484" y="3154587"/>
            <a:ext cx="4441316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строительства в Москве в 2023 году более 18 миллионов квадратных метров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9483" y="2877588"/>
            <a:ext cx="25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Потенциальный рынок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45327" y="2025076"/>
            <a:ext cx="318234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финансовый порог входа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5326" y="1748077"/>
            <a:ext cx="2914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Технологические аспекты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1520" y="5310400"/>
            <a:ext cx="4533465" cy="95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Начальные вложения – 250 тыс. </a:t>
            </a:r>
            <a:r>
              <a:rPr lang="ru-RU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Ежемесячные платежи – 20-40 тыс. </a:t>
            </a:r>
            <a:r>
              <a:rPr lang="ru-RU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Себестоимость оказания услуги – 200-400 руб. м2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оказания услуги – 500-800 руб. м.2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1520" y="5033401"/>
            <a:ext cx="184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Рентабельность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8468" y="4292225"/>
            <a:ext cx="5198398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требуемых тех. качеств в заявленный период.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(введение квалифицированных кадров в данный сегмент рынка)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8467" y="3899812"/>
            <a:ext cx="4370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конкурентные преимущества</a:t>
            </a:r>
          </a:p>
        </p:txBody>
      </p:sp>
      <p:sp>
        <p:nvSpPr>
          <p:cNvPr id="37" name="AutoShape 114"/>
          <p:cNvSpPr>
            <a:spLocks/>
          </p:cNvSpPr>
          <p:nvPr/>
        </p:nvSpPr>
        <p:spPr bwMode="auto">
          <a:xfrm>
            <a:off x="1283876" y="1985533"/>
            <a:ext cx="80130" cy="801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9301" y="2877588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9">
            <a:extLst>
              <a:ext uri="{FF2B5EF4-FFF2-40B4-BE49-F238E27FC236}">
                <a16:creationId xmlns:a16="http://schemas.microsoft.com/office/drawing/2014/main" id="{7B25FCBB-8253-0E42-891C-974951C38736}"/>
              </a:ext>
            </a:extLst>
          </p:cNvPr>
          <p:cNvSpPr/>
          <p:nvPr/>
        </p:nvSpPr>
        <p:spPr>
          <a:xfrm>
            <a:off x="999301" y="1803293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9">
            <a:extLst>
              <a:ext uri="{FF2B5EF4-FFF2-40B4-BE49-F238E27FC236}">
                <a16:creationId xmlns:a16="http://schemas.microsoft.com/office/drawing/2014/main" id="{1EF6AF57-086D-5547-86C7-C045CB9D1302}"/>
              </a:ext>
            </a:extLst>
          </p:cNvPr>
          <p:cNvSpPr/>
          <p:nvPr/>
        </p:nvSpPr>
        <p:spPr>
          <a:xfrm>
            <a:off x="1016166" y="4010244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9">
            <a:extLst>
              <a:ext uri="{FF2B5EF4-FFF2-40B4-BE49-F238E27FC236}">
                <a16:creationId xmlns:a16="http://schemas.microsoft.com/office/drawing/2014/main" id="{44E6F128-9D7E-A444-98EA-59F71B0F4C35}"/>
              </a:ext>
            </a:extLst>
          </p:cNvPr>
          <p:cNvSpPr/>
          <p:nvPr/>
        </p:nvSpPr>
        <p:spPr>
          <a:xfrm>
            <a:off x="1016166" y="5117856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8BCAD3-FAA3-5349-95DE-1C0550CB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95" y="2985526"/>
            <a:ext cx="511280" cy="511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18AE1-9E4A-DB42-BA8C-AB0121065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6" y="1939444"/>
            <a:ext cx="532242" cy="4999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094C08-E027-2A4E-871A-3159BEF8F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75" y="4111981"/>
            <a:ext cx="494830" cy="503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B005C09-A6D0-314B-A2FF-294660CBF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669" y="5254584"/>
            <a:ext cx="475196" cy="47519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B6DB676-3BDF-D847-A3DB-8118D920D845}"/>
              </a:ext>
            </a:extLst>
          </p:cNvPr>
          <p:cNvSpPr txBox="1"/>
          <p:nvPr/>
        </p:nvSpPr>
        <p:spPr>
          <a:xfrm>
            <a:off x="838200" y="347644"/>
            <a:ext cx="10113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Цементно-песчаное основание пола 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7" name="Straight Connector 8">
            <a:extLst>
              <a:ext uri="{FF2B5EF4-FFF2-40B4-BE49-F238E27FC236}">
                <a16:creationId xmlns:a16="http://schemas.microsoft.com/office/drawing/2014/main" id="{D30D0CC7-32DB-9C49-8042-4483EC7EEA17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Полусухая стяжка пола стоимость">
            <a:extLst>
              <a:ext uri="{FF2B5EF4-FFF2-40B4-BE49-F238E27FC236}">
                <a16:creationId xmlns:a16="http://schemas.microsoft.com/office/drawing/2014/main" id="{D84AEBA9-5FB7-4F66-856A-E3048F3F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83" y="1636934"/>
            <a:ext cx="4959658" cy="37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7" grpId="0"/>
      <p:bldP spid="18" grpId="0"/>
      <p:bldP spid="20" grpId="0"/>
      <p:bldP spid="21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3830" y="1019654"/>
            <a:ext cx="822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 предприятия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715034" y="1949911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33348" y="2573244"/>
            <a:ext cx="7059751" cy="95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на рынок предоставления услуг :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цементно-песчаного основания пола (стяжки)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штукатурного, и декоративно-штукатурного покрытия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штучных декоративных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мелкоформатных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изделий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3348" y="2296245"/>
            <a:ext cx="229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(6-12 мес.)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5254" y="4216535"/>
            <a:ext cx="6167845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на самоокупаемость, с непрерывным ведением НИОКР, переход к устойчиво развивающемуся предприятию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5254" y="3939536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20420C-C8C4-9548-B588-1EB005D85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838200" y="331638"/>
            <a:ext cx="911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мелкоштучного изделия: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AA355988-A8ED-CB4A-8720-9230CC8CFBBD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8C4C5E19-0AF6-4BEB-89F8-A20FF06D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32" y="1083076"/>
            <a:ext cx="6662963" cy="55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5055" y="2173490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2B955C1-9288-1144-94B4-098EEE0F3FF7}"/>
              </a:ext>
            </a:extLst>
          </p:cNvPr>
          <p:cNvSpPr/>
          <p:nvPr/>
        </p:nvSpPr>
        <p:spPr>
          <a:xfrm>
            <a:off x="3042565" y="2150228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6F44948B-8E39-7142-88C8-27BB5E68AE12}"/>
              </a:ext>
            </a:extLst>
          </p:cNvPr>
          <p:cNvSpPr/>
          <p:nvPr/>
        </p:nvSpPr>
        <p:spPr>
          <a:xfrm>
            <a:off x="5323221" y="2146184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61F76612-17EC-9547-8B41-FB5DDE877660}"/>
              </a:ext>
            </a:extLst>
          </p:cNvPr>
          <p:cNvSpPr/>
          <p:nvPr/>
        </p:nvSpPr>
        <p:spPr>
          <a:xfrm>
            <a:off x="7698871" y="2150228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276DAE9F-6BAE-9647-A10A-D56ABB737779}"/>
              </a:ext>
            </a:extLst>
          </p:cNvPr>
          <p:cNvSpPr/>
          <p:nvPr/>
        </p:nvSpPr>
        <p:spPr>
          <a:xfrm>
            <a:off x="9838659" y="2146184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FD60A8-C7A2-9B49-8FB7-DA2B5A99B91D}"/>
              </a:ext>
            </a:extLst>
          </p:cNvPr>
          <p:cNvSpPr txBox="1"/>
          <p:nvPr/>
        </p:nvSpPr>
        <p:spPr>
          <a:xfrm>
            <a:off x="838200" y="347644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3236AFBA-DFE4-514A-ABBF-DDFF96C88540}"/>
              </a:ext>
            </a:extLst>
          </p:cNvPr>
          <p:cNvSpPr/>
          <p:nvPr/>
        </p:nvSpPr>
        <p:spPr>
          <a:xfrm>
            <a:off x="363836" y="5003351"/>
            <a:ext cx="2234781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Офисное и складское помещение 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(20-40 </a:t>
            </a:r>
            <a:r>
              <a:rPr lang="ru-RU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./м.)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94F81E-51A7-3842-BE97-E40335506357}"/>
              </a:ext>
            </a:extLst>
          </p:cNvPr>
          <p:cNvSpPr txBox="1"/>
          <p:nvPr/>
        </p:nvSpPr>
        <p:spPr>
          <a:xfrm>
            <a:off x="652542" y="3832569"/>
            <a:ext cx="1856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Аренда коммерческой недвижимости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DF67E16-1068-3746-BA2A-44448C5864F6}"/>
              </a:ext>
            </a:extLst>
          </p:cNvPr>
          <p:cNvSpPr/>
          <p:nvPr/>
        </p:nvSpPr>
        <p:spPr>
          <a:xfrm>
            <a:off x="2697953" y="5003350"/>
            <a:ext cx="2234782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уставной капитал РИД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F1DDA3-50E2-B24D-A5CD-3E1AC66915A0}"/>
              </a:ext>
            </a:extLst>
          </p:cNvPr>
          <p:cNvSpPr txBox="1"/>
          <p:nvPr/>
        </p:nvSpPr>
        <p:spPr>
          <a:xfrm>
            <a:off x="2658378" y="3832569"/>
            <a:ext cx="223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юридического лица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AEB046C6-751D-9D40-988C-5361106CADF9}"/>
              </a:ext>
            </a:extLst>
          </p:cNvPr>
          <p:cNvSpPr/>
          <p:nvPr/>
        </p:nvSpPr>
        <p:spPr>
          <a:xfrm>
            <a:off x="4978609" y="5003350"/>
            <a:ext cx="2234782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тыс. руб.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06F2E1-BC5B-634C-9820-EA89F74D64FF}"/>
              </a:ext>
            </a:extLst>
          </p:cNvPr>
          <p:cNvSpPr txBox="1"/>
          <p:nvPr/>
        </p:nvSpPr>
        <p:spPr>
          <a:xfrm>
            <a:off x="5042635" y="3832569"/>
            <a:ext cx="2106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Приобретение технико-материальных ресурсов 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42087F3E-322F-3447-8595-18FD95128BED}"/>
              </a:ext>
            </a:extLst>
          </p:cNvPr>
          <p:cNvSpPr/>
          <p:nvPr/>
        </p:nvSpPr>
        <p:spPr>
          <a:xfrm>
            <a:off x="7354259" y="5044698"/>
            <a:ext cx="2234782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вэб-сайта, проведение рекламной компании 100 тыс. руб.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BFB90D-1443-B340-AFC0-F3BB32E1D4FE}"/>
              </a:ext>
            </a:extLst>
          </p:cNvPr>
          <p:cNvSpPr txBox="1"/>
          <p:nvPr/>
        </p:nvSpPr>
        <p:spPr>
          <a:xfrm>
            <a:off x="7149364" y="3804859"/>
            <a:ext cx="270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управленческо-логистических параметров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92D3203A-D8BF-9F44-965C-D99852CEF5A8}"/>
              </a:ext>
            </a:extLst>
          </p:cNvPr>
          <p:cNvSpPr/>
          <p:nvPr/>
        </p:nvSpPr>
        <p:spPr>
          <a:xfrm>
            <a:off x="9494047" y="5003350"/>
            <a:ext cx="2234782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Физ. и ЮР. лица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4BCC9B-41C8-AC4A-96F4-613120FAC2CE}"/>
              </a:ext>
            </a:extLst>
          </p:cNvPr>
          <p:cNvSpPr txBox="1"/>
          <p:nvPr/>
        </p:nvSpPr>
        <p:spPr>
          <a:xfrm>
            <a:off x="9683096" y="3832569"/>
            <a:ext cx="1951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Выход на рынок предоставления услуг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9F7116-D5EE-0949-98B4-33BF5B0E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521" y="2575934"/>
            <a:ext cx="787400" cy="698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A67A9B-C664-704C-8BBE-2010702D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926" y="2590883"/>
            <a:ext cx="876300" cy="698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84D4282-B663-174D-9592-328E091C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795" y="2575934"/>
            <a:ext cx="698500" cy="635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98B81F-7C73-DA48-8166-D9F8534E8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026" y="2556884"/>
            <a:ext cx="736600" cy="7366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7B2A736-6EC1-9D48-8BE3-3617F838D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1509" y="2715634"/>
            <a:ext cx="762000" cy="495300"/>
          </a:xfrm>
          <a:prstGeom prst="rect">
            <a:avLst/>
          </a:prstGeom>
        </p:spPr>
      </p:pic>
      <p:cxnSp>
        <p:nvCxnSpPr>
          <p:cNvPr id="59" name="Straight Connector 8">
            <a:extLst>
              <a:ext uri="{FF2B5EF4-FFF2-40B4-BE49-F238E27FC236}">
                <a16:creationId xmlns:a16="http://schemas.microsoft.com/office/drawing/2014/main" id="{F13E45BD-B449-F949-94DB-29DA92BE095A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6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287</Words>
  <Application>Microsoft Office PowerPoint</Application>
  <PresentationFormat>Широкоэкранный</PresentationFormat>
  <Paragraphs>54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Gill Sans</vt:lpstr>
      <vt:lpstr>Montserrat</vt:lpstr>
      <vt:lpstr>Raleway Light</vt:lpstr>
      <vt:lpstr>Verdana</vt:lpstr>
      <vt:lpstr>Office Theme</vt:lpstr>
      <vt:lpstr>1_Office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полина рассказова</cp:lastModifiedBy>
  <cp:revision>25</cp:revision>
  <dcterms:created xsi:type="dcterms:W3CDTF">2018-07-13T07:41:31Z</dcterms:created>
  <dcterms:modified xsi:type="dcterms:W3CDTF">2024-03-13T12:02:46Z</dcterms:modified>
</cp:coreProperties>
</file>